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47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9" r:id="rId3"/>
    <p:sldId id="260" r:id="rId4"/>
    <p:sldId id="261" r:id="rId5"/>
    <p:sldId id="262" r:id="rId6"/>
    <p:sldId id="269" r:id="rId7"/>
    <p:sldId id="270" r:id="rId8"/>
    <p:sldId id="268" r:id="rId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9442B"/>
    <a:srgbClr val="FF9900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704" autoAdjust="0"/>
  </p:normalViewPr>
  <p:slideViewPr>
    <p:cSldViewPr>
      <p:cViewPr>
        <p:scale>
          <a:sx n="118" d="100"/>
          <a:sy n="118" d="100"/>
        </p:scale>
        <p:origin x="-1434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-121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!TEMP%20&#1070;&#1053;\09%20-%20&#1053;&#1048;&#1060;&#1061;&#1048;%20-%20&#1053;&#1048;&#1062;%20&#1042;&#1080;&#1089;&#1082;&#1086;&#1079;&#1072;%20(&#1084;&#1072;&#1090;-&#1083;&#1099;%20&#1084;&#1077;&#1076;.%20&#1085;&#1072;&#1079;&#1085;&#1072;&#1095;&#1077;&#1085;&#1080;&#1103;)\&#1057;&#1074;&#1086;&#1076;&#1085;&#1072;&#1103;%20&#1090;&#1072;&#1073;&#1083;&#1080;&#1094;&#1072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circle"/>
            <c:size val="16"/>
            <c:spPr>
              <a:ln>
                <a:solidFill>
                  <a:schemeClr val="bg1"/>
                </a:solidFill>
              </a:ln>
            </c:spPr>
          </c:marker>
          <c:trendline>
            <c:spPr>
              <a:ln w="44450">
                <a:solidFill>
                  <a:schemeClr val="accent5">
                    <a:lumMod val="60000"/>
                    <a:lumOff val="40000"/>
                  </a:schemeClr>
                </a:solidFill>
              </a:ln>
            </c:spPr>
            <c:trendlineType val="poly"/>
            <c:order val="2"/>
            <c:dispRSqr val="0"/>
            <c:dispEq val="0"/>
          </c:trendline>
          <c:xVal>
            <c:numRef>
              <c:f>Лист8!$L$4:$L$7</c:f>
              <c:numCache>
                <c:formatCode>General</c:formatCode>
                <c:ptCount val="4"/>
                <c:pt idx="0">
                  <c:v>3.5</c:v>
                </c:pt>
                <c:pt idx="1">
                  <c:v>5.5</c:v>
                </c:pt>
                <c:pt idx="2">
                  <c:v>11.6</c:v>
                </c:pt>
                <c:pt idx="3">
                  <c:v>20</c:v>
                </c:pt>
              </c:numCache>
            </c:numRef>
          </c:xVal>
          <c:yVal>
            <c:numRef>
              <c:f>Лист8!$M$4:$M$7</c:f>
              <c:numCache>
                <c:formatCode>0.0</c:formatCode>
                <c:ptCount val="4"/>
                <c:pt idx="0">
                  <c:v>3</c:v>
                </c:pt>
                <c:pt idx="1">
                  <c:v>5.2422750325201504</c:v>
                </c:pt>
                <c:pt idx="2">
                  <c:v>11.505149978319954</c:v>
                </c:pt>
                <c:pt idx="3" formatCode="General">
                  <c:v>15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421504"/>
        <c:axId val="34422080"/>
      </c:scatterChart>
      <c:valAx>
        <c:axId val="3442150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ru-RU" dirty="0" smtClean="0"/>
                  <a:t>Диаметр волокон, мкм</a:t>
                </a:r>
                <a:endParaRPr lang="ru-RU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34422080"/>
        <c:crosses val="autoZero"/>
        <c:crossBetween val="midCat"/>
      </c:valAx>
      <c:valAx>
        <c:axId val="3442208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ru-RU" dirty="0" smtClean="0"/>
                  <a:t>КФД, мм вод.ст.</a:t>
                </a:r>
                <a:r>
                  <a:rPr lang="ru-RU" baseline="30000" dirty="0" smtClean="0"/>
                  <a:t>-1</a:t>
                </a:r>
                <a:endParaRPr lang="ru-RU" baseline="30000" dirty="0"/>
              </a:p>
            </c:rich>
          </c:tx>
          <c:layout/>
          <c:overlay val="0"/>
        </c:title>
        <c:numFmt formatCode="0.0" sourceLinked="1"/>
        <c:majorTickMark val="out"/>
        <c:minorTickMark val="none"/>
        <c:tickLblPos val="nextTo"/>
        <c:crossAx val="34421504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 sz="2000" b="1"/>
      </a:pPr>
      <a:endParaRPr lang="ru-RU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58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58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D80DA023-E5C1-41B4-9D0F-1A2DF5B84B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17076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33F0B3A-6A55-453D-9FA9-FABC7AF4AECB}" type="datetimeFigureOut">
              <a:rPr lang="ru-RU"/>
              <a:pPr>
                <a:defRPr/>
              </a:pPr>
              <a:t>18.12.2017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67E47F9-A39C-4009-8562-E605AF5B98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478190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920F88E-2533-48D5-97B9-73AA80A8E51A}" type="slidenum">
              <a:rPr lang="ru-RU" smtClean="0"/>
              <a:pPr/>
              <a:t>2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8C7C2FE-325D-4B6D-B5F6-AB98E7BC003D}" type="slidenum">
              <a:rPr lang="ru-RU" smtClean="0"/>
              <a:pPr/>
              <a:t>3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внобедренный треугольник 3"/>
          <p:cNvSpPr/>
          <p:nvPr/>
        </p:nvSpPr>
        <p:spPr>
          <a:xfrm rot="16200000">
            <a:off x="7553325" y="5254626"/>
            <a:ext cx="1893887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/>
          <a:lstStyle>
            <a:lvl1pPr algn="r"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1863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49913"/>
            <a:ext cx="5791200" cy="365125"/>
          </a:xfrm>
        </p:spPr>
        <p:txBody>
          <a:bodyPr tIns="0" bIns="0"/>
          <a:lstStyle>
            <a:lvl1pPr algn="r">
              <a:defRPr sz="11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1525" y="5753100"/>
            <a:ext cx="503238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C78EB27F-F433-4F37-A92E-923552792A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 userDrawn="1"/>
        </p:nvSpPr>
        <p:spPr>
          <a:xfrm>
            <a:off x="8745538" y="85725"/>
            <a:ext cx="285750" cy="28575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804052"/>
          </a:xfrm>
        </p:spPr>
        <p:txBody>
          <a:bodyPr anchor="t"/>
          <a:lstStyle>
            <a:lvl1pPr marL="0" indent="0">
              <a:defRPr sz="36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791075" y="6480175"/>
            <a:ext cx="213360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59263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40763" y="127000"/>
            <a:ext cx="503237" cy="301625"/>
          </a:xfrm>
        </p:spPr>
        <p:txBody>
          <a:bodyPr/>
          <a:lstStyle>
            <a:lvl1pPr>
              <a:defRPr sz="2000" b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>
              <a:defRPr/>
            </a:pPr>
            <a:fld id="{E0EC0151-FEDF-44FB-8E99-752337BD58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/>
          <p:cNvSpPr/>
          <p:nvPr/>
        </p:nvSpPr>
        <p:spPr>
          <a:xfrm flipV="1">
            <a:off x="6350" y="6350"/>
            <a:ext cx="9131300" cy="6837363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Равнобедренный треугольник 4"/>
          <p:cNvSpPr/>
          <p:nvPr/>
        </p:nvSpPr>
        <p:spPr>
          <a:xfrm rot="5400000" flipV="1">
            <a:off x="7553325" y="309563"/>
            <a:ext cx="1893888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rot="10800000">
            <a:off x="6469063" y="9525"/>
            <a:ext cx="2673350" cy="1900238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flipV="1"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/>
          <a:lstStyle>
            <a:lvl1pPr marL="0" algn="l">
              <a:buNone/>
              <a:defRPr sz="3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>
          <a:xfrm>
            <a:off x="6956425" y="64770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5" y="6481763"/>
            <a:ext cx="4260850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0263" y="809625"/>
            <a:ext cx="503237" cy="3000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96ACBB-28A5-4C37-843A-ABF56DAD4D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9FDA3B-7523-4BB1-AE22-3534F4419D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075" y="6481763"/>
            <a:ext cx="2130425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6085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838" y="6483350"/>
            <a:ext cx="503237" cy="3016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C2F75793-616C-40CC-8FAF-24D1A20680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43E080-9A20-4507-92E8-142AA97F1B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0714E0-F03B-43FC-A230-D3C8718848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563" y="6556375"/>
            <a:ext cx="21336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063" y="6556375"/>
            <a:ext cx="51435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5" y="6556375"/>
            <a:ext cx="503238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23DDE9BA-5A19-4270-AA8A-151FB7E099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700" y="6556375"/>
            <a:ext cx="210185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69988" y="6557963"/>
            <a:ext cx="4948237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6900" y="6556375"/>
            <a:ext cx="366713" cy="301625"/>
          </a:xfrm>
        </p:spPr>
        <p:txBody>
          <a:bodyPr/>
          <a:lstStyle>
            <a:lvl1pPr algn="ctr">
              <a:defRPr sz="900"/>
            </a:lvl1pPr>
          </a:lstStyle>
          <a:p>
            <a:pPr>
              <a:defRPr/>
            </a:pPr>
            <a:fld id="{5FD76155-E8C5-4CA5-A6F6-5305ED0FBE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268E3E-3C5C-4A87-AC29-E1565313E3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EC7188-E838-4A1D-806F-584157B9BF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6350" y="14288"/>
            <a:ext cx="9131300" cy="6837362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9063" y="4948238"/>
            <a:ext cx="2673350" cy="1900237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8288"/>
            <a:ext cx="8229600" cy="1398587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0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882775"/>
            <a:ext cx="8229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075" y="6481763"/>
            <a:ext cx="2133600" cy="3016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763"/>
            <a:ext cx="4259263" cy="3016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838" y="6481763"/>
            <a:ext cx="503237" cy="3016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fld id="{E411089E-F8BC-4CFE-85A9-1B65C5EDB3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38" r:id="rId4"/>
    <p:sldLayoutId id="2147483846" r:id="rId5"/>
    <p:sldLayoutId id="2147483839" r:id="rId6"/>
    <p:sldLayoutId id="2147483840" r:id="rId7"/>
    <p:sldLayoutId id="2147483847" r:id="rId8"/>
    <p:sldLayoutId id="2147483848" r:id="rId9"/>
    <p:sldLayoutId id="2147483841" r:id="rId10"/>
    <p:sldLayoutId id="2147483842" r:id="rId11"/>
  </p:sldLayoutIdLst>
  <p:transition spd="slow">
    <p:fade thruBlk="1"/>
  </p:transition>
  <p:timing>
    <p:tnLst>
      <p:par>
        <p:cTn id="1" dur="indefinite" restart="never" nodeType="tmRoot"/>
      </p:par>
    </p:tnLst>
  </p:timing>
  <p:hf hdr="0" ftr="0" dt="0"/>
  <p:txStyles>
    <p:titleStyle>
      <a:lvl1pPr marL="484188" indent="-484188" algn="l" rtl="0" eaLnBrk="0" fontAlgn="base" hangingPunct="0">
        <a:spcBef>
          <a:spcPct val="0"/>
        </a:spcBef>
        <a:spcAft>
          <a:spcPct val="0"/>
        </a:spcAft>
        <a:defRPr sz="4200" kern="1200">
          <a:ln w="6350">
            <a:solidFill>
              <a:schemeClr val="accent1">
                <a:shade val="43000"/>
              </a:schemeClr>
            </a:solidFill>
          </a:ln>
          <a:solidFill>
            <a:srgbClr val="FFC453"/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C453"/>
          </a:solidFill>
          <a:latin typeface="Century Gothic" pitchFamily="34" charset="0"/>
        </a:defRPr>
      </a:lvl2pPr>
      <a:lvl3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C453"/>
          </a:solidFill>
          <a:latin typeface="Century Gothic" pitchFamily="34" charset="0"/>
        </a:defRPr>
      </a:lvl3pPr>
      <a:lvl4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C453"/>
          </a:solidFill>
          <a:latin typeface="Century Gothic" pitchFamily="34" charset="0"/>
        </a:defRPr>
      </a:lvl4pPr>
      <a:lvl5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C453"/>
          </a:solidFill>
          <a:latin typeface="Century Gothic" pitchFamily="34" charset="0"/>
        </a:defRPr>
      </a:lvl5pPr>
      <a:lvl6pPr marL="941388" indent="-484188" algn="l" rtl="0" fontAlgn="base">
        <a:spcBef>
          <a:spcPct val="0"/>
        </a:spcBef>
        <a:spcAft>
          <a:spcPct val="0"/>
        </a:spcAft>
        <a:defRPr sz="4200">
          <a:solidFill>
            <a:srgbClr val="FFC453"/>
          </a:solidFill>
          <a:latin typeface="Century Gothic" pitchFamily="34" charset="0"/>
        </a:defRPr>
      </a:lvl6pPr>
      <a:lvl7pPr marL="1398588" indent="-484188" algn="l" rtl="0" fontAlgn="base">
        <a:spcBef>
          <a:spcPct val="0"/>
        </a:spcBef>
        <a:spcAft>
          <a:spcPct val="0"/>
        </a:spcAft>
        <a:defRPr sz="4200">
          <a:solidFill>
            <a:srgbClr val="FFC453"/>
          </a:solidFill>
          <a:latin typeface="Century Gothic" pitchFamily="34" charset="0"/>
        </a:defRPr>
      </a:lvl7pPr>
      <a:lvl8pPr marL="1855788" indent="-484188" algn="l" rtl="0" fontAlgn="base">
        <a:spcBef>
          <a:spcPct val="0"/>
        </a:spcBef>
        <a:spcAft>
          <a:spcPct val="0"/>
        </a:spcAft>
        <a:defRPr sz="4200">
          <a:solidFill>
            <a:srgbClr val="FFC453"/>
          </a:solidFill>
          <a:latin typeface="Century Gothic" pitchFamily="34" charset="0"/>
        </a:defRPr>
      </a:lvl8pPr>
      <a:lvl9pPr marL="2312988" indent="-484188" algn="l" rtl="0" fontAlgn="base">
        <a:spcBef>
          <a:spcPct val="0"/>
        </a:spcBef>
        <a:spcAft>
          <a:spcPct val="0"/>
        </a:spcAft>
        <a:defRPr sz="4200">
          <a:solidFill>
            <a:srgbClr val="FFC453"/>
          </a:solidFill>
          <a:latin typeface="Century Gothic" pitchFamily="34" charset="0"/>
        </a:defRPr>
      </a:lvl9pPr>
    </p:titleStyle>
    <p:bodyStyle>
      <a:lvl1pPr marL="447675" indent="-3825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325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5000"/>
        <a:buFont typeface="Verdana" pitchFamily="34" charset="0"/>
        <a:buChar char="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49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095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09550" algn="l" rtl="0" eaLnBrk="0" fontAlgn="base" hangingPunct="0">
        <a:spcBef>
          <a:spcPct val="20000"/>
        </a:spcBef>
        <a:spcAft>
          <a:spcPct val="0"/>
        </a:spcAft>
        <a:buClr>
          <a:srgbClr val="F4C689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png"/><Relationship Id="rId5" Type="http://schemas.openxmlformats.org/officeDocument/2006/relationships/oleObject" Target="../embeddings/_____Microsoft_Excel_97-20031.xls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http://im4-tub-ru.yandex.net/i?id=338433478-62-72&amp;n=16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http://primamedia.ru/files/113125.jpg" TargetMode="Externa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00084" y="571480"/>
            <a:ext cx="8658196" cy="4786346"/>
          </a:xfrm>
        </p:spPr>
        <p:txBody>
          <a:bodyPr anchor="ctr">
            <a:normAutofit fontScale="90000"/>
          </a:bodyPr>
          <a:lstStyle/>
          <a:p>
            <a:pPr marL="484632" indent="0" algn="ctr" eaLnBrk="1" fontAlgn="auto" hangingPunct="1">
              <a:spcAft>
                <a:spcPts val="0"/>
              </a:spcAft>
              <a:defRPr/>
            </a:pPr>
            <a:r>
              <a:rPr lang="ru-RU" sz="360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/>
            </a:r>
            <a:br>
              <a:rPr lang="ru-RU" sz="360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r>
              <a:rPr lang="ru-RU" sz="360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/>
            </a:r>
            <a:br>
              <a:rPr lang="ru-RU" sz="360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r>
              <a:rPr lang="ru-RU" b="1" dirty="0" smtClean="0"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ГНЦ РФ НИФХИ им. Л.Я.Карпова</a:t>
            </a:r>
            <a:r>
              <a:rPr lang="ru-RU" sz="360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/>
            </a:r>
            <a:br>
              <a:rPr lang="ru-RU" sz="360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r>
              <a:rPr lang="ru-RU" sz="3600" b="1" dirty="0" smtClean="0"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Научно-технический центр </a:t>
            </a:r>
            <a:r>
              <a:rPr lang="ru-RU" sz="3600" b="1" spc="300" dirty="0" smtClean="0"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Аэрозолей</a:t>
            </a:r>
            <a:r>
              <a:rPr lang="ru-RU" sz="3600" b="1" dirty="0" smtClean="0"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b="1" dirty="0" smtClean="0"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 smtClean="0"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b="1" dirty="0" smtClean="0"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b="1" i="1" dirty="0" smtClean="0"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Респиратор для защиты от высокодисперсных аэрозолей</a:t>
            </a:r>
            <a:r>
              <a:rPr lang="ru-RU" sz="360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/>
            </a:r>
            <a:br>
              <a:rPr lang="ru-RU" sz="3600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r>
              <a:rPr lang="ru-RU" sz="3600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/>
            </a:r>
            <a:br>
              <a:rPr lang="ru-RU" sz="3600" dirty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endParaRPr lang="ru-RU" sz="3600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5626" y="5239090"/>
            <a:ext cx="7397768" cy="1285884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2400" b="1" i="1" dirty="0" smtClean="0"/>
              <a:t>Руководитель НТЦ Аэрозолей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2400" b="1" i="1" dirty="0" smtClean="0"/>
              <a:t>профессор, доктор </a:t>
            </a:r>
            <a:r>
              <a:rPr lang="ru-RU" sz="2400" b="1" i="1" dirty="0"/>
              <a:t>химических наук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2400" b="1" i="1" dirty="0" smtClean="0"/>
              <a:t>Ю.Н.Филатов</a:t>
            </a:r>
            <a:endParaRPr lang="ru-RU" sz="2400" b="1" i="1" dirty="0"/>
          </a:p>
        </p:txBody>
      </p:sp>
      <p:pic>
        <p:nvPicPr>
          <p:cNvPr id="8196" name="Рисунок 7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3714744" y="285728"/>
            <a:ext cx="1643075" cy="966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84" y="267494"/>
            <a:ext cx="9144000" cy="1375556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Влияние полимера на фильтрующие свойства волокнистых материалов</a:t>
            </a:r>
            <a:endParaRPr lang="ru-RU" dirty="0"/>
          </a:p>
        </p:txBody>
      </p:sp>
      <p:sp>
        <p:nvSpPr>
          <p:cNvPr id="1126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1268" name="Object 1"/>
          <p:cNvGraphicFramePr>
            <a:graphicFrameLocks noChangeAspect="1"/>
          </p:cNvGraphicFramePr>
          <p:nvPr/>
        </p:nvGraphicFramePr>
        <p:xfrm>
          <a:off x="500063" y="1571625"/>
          <a:ext cx="8455025" cy="471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9" r:id="rId5" imgW="8455885" imgH="4712616" progId="Excel.Sheet.8">
                  <p:embed/>
                </p:oleObj>
              </mc:Choice>
              <mc:Fallback>
                <p:oleObj r:id="rId5" imgW="8455885" imgH="4712616" progId="Excel.Sheet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063" y="1571625"/>
                        <a:ext cx="8455025" cy="4714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687578-A1C4-4534-A9E1-112327B11B7B}" type="slidenum">
              <a:rPr lang="ru-RU"/>
              <a:pPr>
                <a:defRPr/>
              </a:pPr>
              <a:t>2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142875" y="3071813"/>
            <a:ext cx="4000500" cy="34782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2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КФД = -</a:t>
            </a:r>
            <a:r>
              <a:rPr lang="en-US" sz="22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lg</a:t>
            </a:r>
            <a:r>
              <a:rPr lang="en-US" sz="2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2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К) / </a:t>
            </a:r>
            <a:r>
              <a:rPr lang="en-US" sz="2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</a:t>
            </a:r>
            <a:r>
              <a:rPr lang="el-GR" sz="2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</a:t>
            </a:r>
            <a:r>
              <a:rPr lang="en-US" sz="2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p]</a:t>
            </a:r>
            <a:r>
              <a:rPr lang="ru-RU" sz="2200" dirty="0">
                <a:solidFill>
                  <a:schemeClr val="accent1"/>
                </a:solidFill>
              </a:rPr>
              <a:t>, </a:t>
            </a:r>
            <a:r>
              <a:rPr lang="ru-RU" sz="2200" dirty="0"/>
              <a:t>где</a:t>
            </a:r>
          </a:p>
          <a:p>
            <a:pPr>
              <a:defRPr/>
            </a:pPr>
            <a:endParaRPr lang="ru-RU" sz="2200" dirty="0">
              <a:solidFill>
                <a:schemeClr val="accent1"/>
              </a:solidFill>
            </a:endParaRPr>
          </a:p>
          <a:p>
            <a:pPr>
              <a:defRPr/>
            </a:pPr>
            <a:r>
              <a:rPr lang="ru-RU" sz="2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КФД</a:t>
            </a:r>
            <a:r>
              <a:rPr lang="ru-RU" sz="22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200" dirty="0"/>
              <a:t>– коэффициент</a:t>
            </a:r>
          </a:p>
          <a:p>
            <a:pPr>
              <a:defRPr/>
            </a:pPr>
            <a:r>
              <a:rPr lang="ru-RU" sz="2200" dirty="0"/>
              <a:t>фильтрующего</a:t>
            </a:r>
          </a:p>
          <a:p>
            <a:pPr>
              <a:defRPr/>
            </a:pPr>
            <a:r>
              <a:rPr lang="ru-RU" sz="2200" dirty="0"/>
              <a:t>действия (</a:t>
            </a:r>
            <a:r>
              <a:rPr lang="en-US" sz="2200" dirty="0"/>
              <a:t>filter quality)</a:t>
            </a:r>
            <a:endParaRPr lang="ru-RU" sz="2200" dirty="0"/>
          </a:p>
          <a:p>
            <a:pPr>
              <a:defRPr/>
            </a:pPr>
            <a:endParaRPr lang="ru-RU" sz="2200" dirty="0">
              <a:solidFill>
                <a:schemeClr val="accent1"/>
              </a:solidFill>
            </a:endParaRPr>
          </a:p>
          <a:p>
            <a:pPr>
              <a:defRPr/>
            </a:pPr>
            <a:r>
              <a:rPr lang="ru-RU" sz="2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sz="2200" b="1" dirty="0">
                <a:solidFill>
                  <a:schemeClr val="accent1"/>
                </a:solidFill>
              </a:rPr>
              <a:t> </a:t>
            </a:r>
            <a:r>
              <a:rPr lang="ru-RU" sz="2200" dirty="0"/>
              <a:t>– коэффициент проскока</a:t>
            </a:r>
          </a:p>
          <a:p>
            <a:pPr>
              <a:defRPr/>
            </a:pPr>
            <a:endParaRPr lang="ru-RU" sz="2200" dirty="0">
              <a:solidFill>
                <a:schemeClr val="accent1"/>
              </a:solidFill>
            </a:endParaRPr>
          </a:p>
          <a:p>
            <a:pPr>
              <a:defRPr/>
            </a:pPr>
            <a:r>
              <a:rPr lang="en-US" sz="2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[</a:t>
            </a:r>
            <a:r>
              <a:rPr lang="el-GR" sz="2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</a:t>
            </a:r>
            <a:r>
              <a:rPr lang="en-US" sz="2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p]</a:t>
            </a:r>
            <a:r>
              <a:rPr lang="ru-RU" sz="2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200" dirty="0"/>
              <a:t>– стандартное</a:t>
            </a:r>
          </a:p>
          <a:p>
            <a:pPr>
              <a:defRPr/>
            </a:pPr>
            <a:r>
              <a:rPr lang="ru-RU" sz="2200" dirty="0"/>
              <a:t> сопротивление (при 1 см/с)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472518" cy="80405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/>
              <a:t>Электретные фильтрующие материалы</a:t>
            </a:r>
            <a:endParaRPr lang="ru-RU" dirty="0"/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4286248" y="1142984"/>
          <a:ext cx="4572000" cy="45005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Picture 6" descr="TMP6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285720" y="2285992"/>
            <a:ext cx="3816350" cy="375285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>
            <a:outerShdw blurRad="114300" dist="190500" dir="18900000" algn="bl" rotWithShape="0">
              <a:prstClr val="black">
                <a:alpha val="24000"/>
              </a:prstClr>
            </a:outerShdw>
            <a:softEdge rad="127000"/>
          </a:effectLst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262B1F-DC69-4FC8-8E39-A404E46C4373}" type="slidenum">
              <a:rPr lang="ru-RU"/>
              <a:pPr>
                <a:defRPr/>
              </a:pPr>
              <a:t>3</a:t>
            </a:fld>
            <a:endParaRPr lang="ru-RU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089804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/>
              <a:t>Респираторный материал нового поколения</a:t>
            </a:r>
            <a:endParaRPr lang="ru-RU" dirty="0"/>
          </a:p>
        </p:txBody>
      </p:sp>
      <p:sp>
        <p:nvSpPr>
          <p:cNvPr id="13315" name="Содержимое 2"/>
          <p:cNvSpPr>
            <a:spLocks noGrp="1"/>
          </p:cNvSpPr>
          <p:nvPr>
            <p:ph idx="1"/>
          </p:nvPr>
        </p:nvSpPr>
        <p:spPr>
          <a:xfrm>
            <a:off x="4214813" y="1357313"/>
            <a:ext cx="4471987" cy="5097462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ru-RU" sz="2400" dirty="0" smtClean="0"/>
              <a:t>Исходный полимер поликарбонат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smtClean="0"/>
              <a:t>Диаметр волокон </a:t>
            </a:r>
            <a:r>
              <a:rPr lang="ru-RU" sz="2400" b="1" dirty="0" smtClean="0"/>
              <a:t>7 - 10 мкм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smtClean="0"/>
              <a:t>Эффективность по частицам 0,3 мкм </a:t>
            </a:r>
            <a:r>
              <a:rPr lang="ru-RU" sz="2400" b="1" dirty="0" smtClean="0"/>
              <a:t>99 %</a:t>
            </a:r>
          </a:p>
          <a:p>
            <a:pPr>
              <a:buFont typeface="Wingdings" pitchFamily="2" charset="2"/>
              <a:buChar char="ü"/>
            </a:pPr>
            <a:r>
              <a:rPr lang="ru-RU" sz="2400" dirty="0" smtClean="0"/>
              <a:t>Сопротивление при 1 см/с </a:t>
            </a:r>
            <a:r>
              <a:rPr lang="ru-RU" sz="2400" b="1" dirty="0" smtClean="0"/>
              <a:t>8 Па</a:t>
            </a:r>
          </a:p>
        </p:txBody>
      </p:sp>
      <p:pic>
        <p:nvPicPr>
          <p:cNvPr id="4" name="Picture 6" descr="D:\Мои документы\Личные документы\!TEMP\Плакаты МИТХТ\15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428736"/>
            <a:ext cx="3643338" cy="2960134"/>
          </a:xfrm>
          <a:prstGeom prst="rect">
            <a:avLst/>
          </a:prstGeom>
          <a:ln>
            <a:noFill/>
          </a:ln>
          <a:effectLst>
            <a:outerShdw blurRad="50800" dist="190500" dir="18900000" algn="bl" rotWithShape="0">
              <a:prstClr val="black">
                <a:alpha val="40000"/>
              </a:prstClr>
            </a:outerShdw>
            <a:softEdge rad="63500"/>
          </a:effectLst>
        </p:spPr>
      </p:pic>
      <p:pic>
        <p:nvPicPr>
          <p:cNvPr id="5" name="Picture 2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4714884"/>
            <a:ext cx="1239838" cy="1800225"/>
          </a:xfrm>
          <a:prstGeom prst="rect">
            <a:avLst/>
          </a:prstGeom>
          <a:ln>
            <a:noFill/>
          </a:ln>
          <a:effectLst>
            <a:outerShdw blurRad="50800" dist="127000" dir="18900000" algn="bl" rotWithShape="0">
              <a:prstClr val="black">
                <a:alpha val="40000"/>
              </a:prstClr>
            </a:outerShdw>
            <a:softEdge rad="63500"/>
          </a:effectLst>
        </p:spPr>
      </p:pic>
      <p:sp>
        <p:nvSpPr>
          <p:cNvPr id="13318" name="TextBox 5"/>
          <p:cNvSpPr txBox="1">
            <a:spLocks noChangeArrowheads="1"/>
          </p:cNvSpPr>
          <p:nvPr/>
        </p:nvSpPr>
        <p:spPr bwMode="auto">
          <a:xfrm>
            <a:off x="2286000" y="5214938"/>
            <a:ext cx="57150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/>
              <a:t>Фильтрующий материал и способ его получения защищены в 2009 г. патентом РФ № 2363519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2CE18E-692E-4883-8E7A-52465ABD9BFE}" type="slidenum">
              <a:rPr lang="ru-RU"/>
              <a:pPr>
                <a:defRPr/>
              </a:pPr>
              <a:t>4</a:t>
            </a:fld>
            <a:endParaRPr lang="ru-RU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089804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/>
              <a:t>Респираторы для защиты населения</a:t>
            </a:r>
            <a:br>
              <a:rPr lang="ru-RU" dirty="0" smtClean="0"/>
            </a:br>
            <a:r>
              <a:rPr lang="ru-RU" dirty="0" smtClean="0"/>
              <a:t>от высокодисперсных аэрозолей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786063" y="1571625"/>
            <a:ext cx="6000750" cy="4668838"/>
          </a:xfrm>
        </p:spPr>
        <p:txBody>
          <a:bodyPr/>
          <a:lstStyle/>
          <a:p>
            <a:pPr marL="361950" indent="-361950">
              <a:defRPr/>
            </a:pPr>
            <a:r>
              <a:rPr lang="ru-RU" dirty="0" smtClean="0"/>
              <a:t>Новый материал может быть использован в конструкция облегченных респираторов (фильтрующих полумасок) типа </a:t>
            </a:r>
            <a:r>
              <a:rPr lang="ru-RU" b="1" dirty="0" smtClean="0"/>
              <a:t>«Лепесток</a:t>
            </a:r>
            <a:r>
              <a:rPr lang="ru-RU" b="1" baseline="30000" dirty="0" smtClean="0"/>
              <a:t>®</a:t>
            </a:r>
            <a:r>
              <a:rPr lang="ru-RU" b="1" dirty="0" smtClean="0"/>
              <a:t>»</a:t>
            </a:r>
            <a:r>
              <a:rPr lang="ru-RU" dirty="0" smtClean="0"/>
              <a:t>, </a:t>
            </a:r>
            <a:r>
              <a:rPr lang="ru-RU" b="1" dirty="0" smtClean="0"/>
              <a:t>«Алина</a:t>
            </a:r>
            <a:r>
              <a:rPr lang="ru-RU" b="1" baseline="30000" dirty="0" smtClean="0"/>
              <a:t>®</a:t>
            </a:r>
            <a:r>
              <a:rPr lang="ru-RU" b="1" dirty="0" smtClean="0"/>
              <a:t>» </a:t>
            </a:r>
            <a:r>
              <a:rPr lang="ru-RU" dirty="0" smtClean="0"/>
              <a:t>и др.</a:t>
            </a:r>
          </a:p>
          <a:p>
            <a:pPr marL="361950" indent="-361950">
              <a:defRPr/>
            </a:pPr>
            <a:r>
              <a:rPr lang="ru-RU" dirty="0" smtClean="0"/>
              <a:t>Коэффициент защиты </a:t>
            </a:r>
            <a:r>
              <a:rPr lang="ru-RU" b="1" dirty="0" smtClean="0"/>
              <a:t>100</a:t>
            </a:r>
            <a:r>
              <a:rPr lang="ru-RU" dirty="0" smtClean="0"/>
              <a:t> при макс. сопротивлении </a:t>
            </a:r>
            <a:r>
              <a:rPr lang="ru-RU" b="1" dirty="0" smtClean="0"/>
              <a:t>10 Па</a:t>
            </a:r>
          </a:p>
          <a:p>
            <a:pPr marL="0" indent="0">
              <a:defRPr/>
            </a:pPr>
            <a:endParaRPr lang="ru-RU" dirty="0"/>
          </a:p>
        </p:txBody>
      </p:sp>
      <p:pic>
        <p:nvPicPr>
          <p:cNvPr id="4" name="Рисунок 3" descr="F:\Плакаты МИТХТ\33.tif"/>
          <p:cNvPicPr/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57158" y="1571612"/>
            <a:ext cx="2071702" cy="2000264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190500" dir="18900000" algn="bl" rotWithShape="0">
              <a:prstClr val="black">
                <a:alpha val="40000"/>
              </a:prstClr>
            </a:outerShdw>
            <a:softEdge rad="63500"/>
          </a:effec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4214818"/>
            <a:ext cx="2039157" cy="2000264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190500" dir="18900000" algn="bl" rotWithShape="0">
              <a:prstClr val="black">
                <a:alpha val="40000"/>
              </a:prstClr>
            </a:outerShdw>
            <a:softEdge rad="63500"/>
          </a:effec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33A3D7-55A5-4FE4-803A-BEB1227F67FD}" type="slidenum">
              <a:rPr lang="ru-RU"/>
              <a:pPr>
                <a:defRPr/>
              </a:pPr>
              <a:t>5</a:t>
            </a:fld>
            <a:endParaRPr lang="ru-RU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mtClean="0"/>
              <a:t>Актуальность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>
          <a:xfrm>
            <a:off x="6876256" y="6453336"/>
            <a:ext cx="2133600" cy="365125"/>
          </a:xfrm>
          <a:prstGeom prst="rect">
            <a:avLst/>
          </a:prstGeom>
        </p:spPr>
        <p:txBody>
          <a:bodyPr/>
          <a:lstStyle/>
          <a:p>
            <a:fld id="{1B1BBB1C-71E7-41FF-8E82-9BCD41E0AD6F}" type="slidenum">
              <a:rPr lang="ru-RU" smtClean="0"/>
              <a:pPr/>
              <a:t>6</a:t>
            </a:fld>
            <a:endParaRPr lang="ru-RU" dirty="0"/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642910" y="1571612"/>
            <a:ext cx="7930995" cy="1928826"/>
            <a:chOff x="1917" y="12178"/>
            <a:chExt cx="7998" cy="1943"/>
          </a:xfrm>
        </p:grpSpPr>
        <p:pic>
          <p:nvPicPr>
            <p:cNvPr id="25603" name="Picture 3" descr="http://im4-tub-ru.yandex.net/i?id=338433478-62-72&amp;n=16"/>
            <p:cNvPicPr>
              <a:picLocks noChangeAspect="1" noChangeArrowheads="1"/>
            </p:cNvPicPr>
            <p:nvPr/>
          </p:nvPicPr>
          <p:blipFill>
            <a:blip r:embed="rId2" r:link="rId3" cstate="print"/>
            <a:srcRect/>
            <a:stretch>
              <a:fillRect/>
            </a:stretch>
          </p:blipFill>
          <p:spPr bwMode="auto">
            <a:xfrm>
              <a:off x="1917" y="12621"/>
              <a:ext cx="1995" cy="1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604" name="Picture 4" descr="http://primamedia.ru/files/113125.jpg"/>
            <p:cNvPicPr>
              <a:picLocks noChangeAspect="1" noChangeArrowheads="1"/>
            </p:cNvPicPr>
            <p:nvPr/>
          </p:nvPicPr>
          <p:blipFill>
            <a:blip r:embed="rId4" r:link="rId5" cstate="print"/>
            <a:srcRect/>
            <a:stretch>
              <a:fillRect/>
            </a:stretch>
          </p:blipFill>
          <p:spPr bwMode="auto">
            <a:xfrm>
              <a:off x="4242" y="12352"/>
              <a:ext cx="2082" cy="14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605" name="AutoShape 5"/>
            <p:cNvSpPr>
              <a:spLocks noChangeArrowheads="1"/>
            </p:cNvSpPr>
            <p:nvPr/>
          </p:nvSpPr>
          <p:spPr bwMode="auto">
            <a:xfrm>
              <a:off x="7095" y="12795"/>
              <a:ext cx="762" cy="465"/>
            </a:xfrm>
            <a:prstGeom prst="rightArrow">
              <a:avLst>
                <a:gd name="adj1" fmla="val 50000"/>
                <a:gd name="adj2" fmla="val 40968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pic>
          <p:nvPicPr>
            <p:cNvPr id="25606" name="Picture 6" descr="33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235" y="12178"/>
              <a:ext cx="1680" cy="17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Box 9"/>
          <p:cNvSpPr txBox="1"/>
          <p:nvPr/>
        </p:nvSpPr>
        <p:spPr>
          <a:xfrm>
            <a:off x="857224" y="3714752"/>
            <a:ext cx="32147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Медицинская маска</a:t>
            </a:r>
            <a:endParaRPr lang="ru-RU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5500694" y="3643314"/>
            <a:ext cx="32147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Новая медицинская маска</a:t>
            </a:r>
            <a:endParaRPr lang="ru-RU" sz="2000" dirty="0"/>
          </a:p>
        </p:txBody>
      </p:sp>
      <p:sp>
        <p:nvSpPr>
          <p:cNvPr id="12" name="Содержимое 2"/>
          <p:cNvSpPr>
            <a:spLocks noGrp="1"/>
          </p:cNvSpPr>
          <p:nvPr>
            <p:ph idx="1"/>
          </p:nvPr>
        </p:nvSpPr>
        <p:spPr>
          <a:xfrm>
            <a:off x="0" y="4643446"/>
            <a:ext cx="8686800" cy="1482717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/>
              <a:t>На отечественном рынке отсутствуют средства защиты органов дыхания для населения</a:t>
            </a:r>
            <a:endParaRPr lang="ru-RU" sz="2800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smtClean="0"/>
              <a:t>Актуальность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>
          <a:xfrm>
            <a:off x="6876256" y="6453336"/>
            <a:ext cx="2133600" cy="365125"/>
          </a:xfrm>
          <a:prstGeom prst="rect">
            <a:avLst/>
          </a:prstGeom>
        </p:spPr>
        <p:txBody>
          <a:bodyPr/>
          <a:lstStyle/>
          <a:p>
            <a:fld id="{1B1BBB1C-71E7-41FF-8E82-9BCD41E0AD6F}" type="slidenum">
              <a:rPr lang="ru-RU" smtClean="0"/>
              <a:pPr/>
              <a:t>7</a:t>
            </a:fld>
            <a:endParaRPr lang="ru-RU" dirty="0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357158" y="1571612"/>
          <a:ext cx="8429682" cy="5047488"/>
        </p:xfrm>
        <a:graphic>
          <a:graphicData uri="http://schemas.openxmlformats.org/drawingml/2006/table">
            <a:tbl>
              <a:tblPr/>
              <a:tblGrid>
                <a:gridCol w="3357585"/>
                <a:gridCol w="1480634"/>
                <a:gridCol w="1500332"/>
                <a:gridCol w="2091131"/>
              </a:tblGrid>
              <a:tr h="12253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Times New Roman"/>
                          <a:cs typeface="Times New Roman"/>
                        </a:rPr>
                        <a:t>Наименование показателя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+mn-lt"/>
                          <a:ea typeface="Times New Roman"/>
                          <a:cs typeface="Times New Roman"/>
                        </a:rPr>
                        <a:t>Лицевые медицинские маски «Sense»</a:t>
                      </a:r>
                      <a:endParaRPr lang="ru-RU" sz="1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Times New Roman"/>
                          <a:cs typeface="Times New Roman"/>
                        </a:rPr>
                        <a:t>Лицевые медицинские маски </a:t>
                      </a:r>
                      <a:r>
                        <a:rPr lang="ru-RU" sz="1800" dirty="0" err="1">
                          <a:latin typeface="+mn-lt"/>
                          <a:ea typeface="Times New Roman"/>
                          <a:cs typeface="Times New Roman"/>
                        </a:rPr>
                        <a:t>Kimberly-Clark</a:t>
                      </a:r>
                      <a:r>
                        <a:rPr lang="ru-RU" sz="1800" dirty="0"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50" dirty="0">
                          <a:latin typeface="+mn-lt"/>
                          <a:ea typeface="Times New Roman"/>
                          <a:cs typeface="Times New Roman"/>
                        </a:rPr>
                        <a:t>Новая высокоэффективная медицинская мас</a:t>
                      </a:r>
                      <a:r>
                        <a:rPr lang="ru-RU" sz="1800" dirty="0">
                          <a:latin typeface="+mn-lt"/>
                          <a:ea typeface="Times New Roman"/>
                          <a:cs typeface="Times New Roman"/>
                        </a:rPr>
                        <a:t>ка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73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+mn-lt"/>
                          <a:ea typeface="Times New Roman"/>
                          <a:cs typeface="Times New Roman"/>
                        </a:rPr>
                        <a:t>Сопротивление дыханию при 2,5 см/с, Па</a:t>
                      </a:r>
                      <a:endParaRPr lang="ru-RU" sz="1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+mn-lt"/>
                          <a:ea typeface="Times New Roman"/>
                          <a:cs typeface="Times New Roman"/>
                        </a:rPr>
                        <a:t>9</a:t>
                      </a:r>
                      <a:endParaRPr lang="ru-RU" sz="1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+mn-lt"/>
                          <a:ea typeface="Times New Roman"/>
                          <a:cs typeface="Times New Roman"/>
                        </a:rPr>
                        <a:t>7</a:t>
                      </a:r>
                      <a:endParaRPr lang="ru-RU" sz="1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Times New Roman"/>
                          <a:cs typeface="Times New Roman"/>
                        </a:rPr>
                        <a:t>5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29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+mn-lt"/>
                          <a:ea typeface="Times New Roman"/>
                          <a:cs typeface="Times New Roman"/>
                        </a:rPr>
                        <a:t>Эффективность фильтрации по частицам NaCl 0,3 мкм, %</a:t>
                      </a:r>
                      <a:endParaRPr lang="ru-RU" sz="1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+mn-lt"/>
                          <a:ea typeface="Times New Roman"/>
                          <a:cs typeface="Times New Roman"/>
                        </a:rPr>
                        <a:t>48</a:t>
                      </a:r>
                      <a:endParaRPr lang="ru-RU" sz="1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+mn-lt"/>
                          <a:ea typeface="Times New Roman"/>
                          <a:cs typeface="Times New Roman"/>
                        </a:rPr>
                        <a:t>87</a:t>
                      </a:r>
                      <a:endParaRPr lang="ru-RU" sz="1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Times New Roman"/>
                          <a:cs typeface="Times New Roman"/>
                        </a:rPr>
                        <a:t>90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531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+mn-lt"/>
                          <a:ea typeface="Times New Roman"/>
                          <a:cs typeface="Times New Roman"/>
                        </a:rPr>
                        <a:t>Эффективность фильтрации по частицам атмосферного аэрозоля 1,5 мкм, %</a:t>
                      </a:r>
                      <a:endParaRPr lang="ru-RU" sz="1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+mn-lt"/>
                          <a:ea typeface="Times New Roman"/>
                          <a:cs typeface="Times New Roman"/>
                        </a:rPr>
                        <a:t>51</a:t>
                      </a:r>
                      <a:endParaRPr lang="ru-RU" sz="1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+mn-lt"/>
                          <a:ea typeface="Times New Roman"/>
                          <a:cs typeface="Times New Roman"/>
                        </a:rPr>
                        <a:t>90</a:t>
                      </a:r>
                      <a:endParaRPr lang="ru-RU" sz="1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+mn-lt"/>
                          <a:ea typeface="Times New Roman"/>
                          <a:cs typeface="Times New Roman"/>
                        </a:rPr>
                        <a:t>более 99</a:t>
                      </a:r>
                      <a:endParaRPr lang="ru-RU" sz="1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109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Times New Roman"/>
                          <a:cs typeface="Times New Roman"/>
                        </a:rPr>
                        <a:t>Коэффициент </a:t>
                      </a:r>
                      <a:r>
                        <a:rPr lang="ru-RU" sz="1800" dirty="0" smtClean="0">
                          <a:latin typeface="+mn-lt"/>
                          <a:ea typeface="Times New Roman"/>
                          <a:cs typeface="Times New Roman"/>
                        </a:rPr>
                        <a:t> защиты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+mn-lt"/>
                          <a:ea typeface="Times New Roman"/>
                          <a:cs typeface="Times New Roman"/>
                        </a:rPr>
                        <a:t>менее 1,5 раза</a:t>
                      </a:r>
                      <a:endParaRPr lang="ru-RU" sz="18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Times New Roman"/>
                          <a:cs typeface="Times New Roman"/>
                        </a:rPr>
                        <a:t>2 раза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+mn-lt"/>
                          <a:ea typeface="Times New Roman"/>
                          <a:cs typeface="Times New Roman"/>
                        </a:rPr>
                        <a:t>более 10 раз</a:t>
                      </a:r>
                      <a:endParaRPr lang="ru-RU" sz="18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982138"/>
            <a:ext cx="8229600" cy="804052"/>
          </a:xfrm>
        </p:spPr>
        <p:txBody>
          <a:bodyPr/>
          <a:lstStyle/>
          <a:p>
            <a:pPr algn="ctr">
              <a:defRPr/>
            </a:pPr>
            <a:r>
              <a:rPr lang="ru-RU" dirty="0" smtClean="0"/>
              <a:t>Благодарю за внимание!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CF769A-0859-48AE-AB9C-7685E2EE8E20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811</TotalTime>
  <Words>237</Words>
  <Application>Microsoft Office PowerPoint</Application>
  <PresentationFormat>Экран (4:3)</PresentationFormat>
  <Paragraphs>62</Paragraphs>
  <Slides>8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0" baseType="lpstr">
      <vt:lpstr>Яркая</vt:lpstr>
      <vt:lpstr>Лист Microsoft Excel 97-2003</vt:lpstr>
      <vt:lpstr>  ГНЦ РФ НИФХИ им. Л.Я.Карпова Научно-технический центр Аэрозолей  Респиратор для защиты от высокодисперсных аэрозолей  </vt:lpstr>
      <vt:lpstr>Влияние полимера на фильтрующие свойства волокнистых материалов</vt:lpstr>
      <vt:lpstr>Электретные фильтрующие материалы</vt:lpstr>
      <vt:lpstr>Респираторный материал нового поколения</vt:lpstr>
      <vt:lpstr>Респираторы для защиты населения от высокодисперсных аэрозолей</vt:lpstr>
      <vt:lpstr>Актуальность</vt:lpstr>
      <vt:lpstr>Актуальность</vt:lpstr>
      <vt:lpstr>Благодарю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Перспективы развития лаборатории Аэрозолей</dc:title>
  <dc:creator>Иван</dc:creator>
  <cp:lastModifiedBy>Андрей</cp:lastModifiedBy>
  <cp:revision>96</cp:revision>
  <dcterms:created xsi:type="dcterms:W3CDTF">2007-06-23T07:54:26Z</dcterms:created>
  <dcterms:modified xsi:type="dcterms:W3CDTF">2017-12-18T09:46:39Z</dcterms:modified>
</cp:coreProperties>
</file>